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\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docProps\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宽屏</PresentationFormat>
  <Paragraphs>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9" baseType="lpstr">
      <vt:lpstr>Microsoft YaHei UI</vt:lpstr>
      <vt:lpstr>Aptos</vt:lpstr>
      <vt:lpstr>Office Theme</vt:lpstr>
      <vt:lpstr>MornChat 企业协作空间</vt:lpstr>
      <vt:lpstr>客户痛点</vt:lpstr>
      <vt:lpstr>产品能力</vt:lpstr>
      <vt:lpstr>市场机会</vt:lpstr>
      <vt:lpstr>融资重点</vt:lpstr>
    </vt:vector>
  </TitlesOfParts>
  <Company/>
  <LinksUpToDate>false</LinksUpToDate>
  <SharedDoc>false</SharedDoc>
  <HyperlinksChanged>false</HyperlinksChanged>
  <AppVersion>16.0000</AppVersion>
</Properties>
</file>

<file path=docProps\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MornChat 企业协作空间</dc:title>
  <dc:creator>MornChat</dc:creator>
  <cp:lastModifiedBy>MornChat</cp:lastModifiedBy>
  <dcterms:created xsi:type="dcterms:W3CDTF">2026-04-13T13:12:54.238Z</dcterms:created>
  <dcterms:modified xsi:type="dcterms:W3CDTF">2026-04-13T13:12:54.238Z</dcterms:modified>
</cp:coreProperties>
</file>

<file path=ppt\_rels\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ableStyles" Target="tableStyles.xml"/></Relationships>
</file>

<file path=ppt\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\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\slideLayouts\_rels\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\slideLayouts\_rels\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\slideLayouts\_rels\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\slideLayouts\_rels\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\slideLayouts\_rels\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\slideLayouts\_rels\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\slideLayouts\_rels\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\slideLayouts\_rels\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\slideLayouts\_rels\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\slideLayouts\_rels\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\slideLayouts\_rels\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\slideLayouts\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E75156-D7A3-9887-191E-9C8ABA684E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558B660-FE20-7223-8304-31E2E3B992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709AD06-8BF1-E56D-A498-F45D4C273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A0FE-FAB2-4B4E-8FFB-E9A9F74A1665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E8C8E6F-8156-706E-E99F-0D85E4C95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CEEE9E8-ABAC-24AF-10ED-D1621C48E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FCA63-7AA4-476C-A864-578D20DE74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4550694"/>
      </p:ext>
    </p:extLst>
  </p:cSld>
  <p:clrMapOvr>
    <a:masterClrMapping/>
  </p:clrMapOvr>
</p:sldLayout>
</file>

<file path=ppt\slideLayouts\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4364BE-AA46-8C6A-E4B4-6F1017896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D55DEB0-C06C-EA33-993E-4BF8C43D4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8EABE1D-684F-CD29-2C76-F7F9789BE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A0FE-FAB2-4B4E-8FFB-E9A9F74A1665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2787FF0-E276-7999-358D-D4A1E70E1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C62C212-E350-003C-3D63-775C7FEDB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FCA63-7AA4-476C-A864-578D20DE74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1797942"/>
      </p:ext>
    </p:extLst>
  </p:cSld>
  <p:clrMapOvr>
    <a:masterClrMapping/>
  </p:clrMapOvr>
</p:sldLayout>
</file>

<file path=ppt\slideLayouts\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1AA4F22-467D-50F3-596E-A48EA67771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723B75C-4970-2E88-5238-AAD5673F9B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EEB14CF-5870-A9C4-62AD-F0093C37B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A0FE-FAB2-4B4E-8FFB-E9A9F74A1665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B51E20E-2922-4976-0790-596FD75D9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04D181F-FDF4-0842-8137-9702E3EED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FCA63-7AA4-476C-A864-578D20DE74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5759264"/>
      </p:ext>
    </p:extLst>
  </p:cSld>
  <p:clrMapOvr>
    <a:masterClrMapping/>
  </p:clrMapOvr>
</p:sldLayout>
</file>

<file path=ppt\slideLayouts\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C4B5BDD-1604-3A79-9CC6-57FFAF4A2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233EB5A-9557-4C65-183B-3C911BC12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1EEA746-5A13-E61B-7904-4EFFC71E3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A0FE-FAB2-4B4E-8FFB-E9A9F74A1665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796E0E9-AE5A-4C4B-644A-53C5F3D5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7F473D7-AD80-DB2A-1193-24A0998B9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FCA63-7AA4-476C-A864-578D20DE74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2353009"/>
      </p:ext>
    </p:extLst>
  </p:cSld>
  <p:clrMapOvr>
    <a:masterClrMapping/>
  </p:clrMapOvr>
</p:sldLayout>
</file>

<file path=ppt\slideLayouts\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9E2808-E097-72F8-0473-8ACA5272F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FC595D7-A26D-0FE3-8E58-98B0AA79B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ABD3062-5F6A-6939-8DB8-A74DA3FE1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A0FE-FAB2-4B4E-8FFB-E9A9F74A1665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27289F3-7ADE-DBB3-B2F2-7C153D2E9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86310CF-7048-CDB9-31F2-35629D6B8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FCA63-7AA4-476C-A864-578D20DE74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9633748"/>
      </p:ext>
    </p:extLst>
  </p:cSld>
  <p:clrMapOvr>
    <a:masterClrMapping/>
  </p:clrMapOvr>
</p:sldLayout>
</file>

<file path=ppt\slideLayouts\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75E83DD-CE80-CB26-CBAE-EA2B500DC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6DD98BF-32D8-3632-EE8B-4C1B7106EF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81E060B-E510-B62F-C60B-EC5E8904D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4D96373-E384-2783-2E1A-A419DAE0D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A0FE-FAB2-4B4E-8FFB-E9A9F74A1665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F7C30BE-09A4-4D63-C660-8EB8546CC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E4BAF45-6C8F-00C8-99AB-980EE93DC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FCA63-7AA4-476C-A864-578D20DE74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8795118"/>
      </p:ext>
    </p:extLst>
  </p:cSld>
  <p:clrMapOvr>
    <a:masterClrMapping/>
  </p:clrMapOvr>
</p:sldLayout>
</file>

<file path=ppt\slideLayouts\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E4A1A8-8BE4-1389-C8C7-A29F157AD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5DDC5FE-99BA-6AC7-E632-EF383DA0D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EE1B64F-39A1-601F-C81B-94476CA955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A22586A-6F57-6744-B28E-1B5A969422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41E6F90-5C9F-3503-E0EA-DE7B24F9C3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F960722-A3FD-F333-AF35-C10BD1BD6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A0FE-FAB2-4B4E-8FFB-E9A9F74A1665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4D1D8A5-22B1-FE16-ABDB-C860F94F5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03474A1-9C2B-F601-2384-D5863A55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FCA63-7AA4-476C-A864-578D20DE74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1088807"/>
      </p:ext>
    </p:extLst>
  </p:cSld>
  <p:clrMapOvr>
    <a:masterClrMapping/>
  </p:clrMapOvr>
</p:sldLayout>
</file>

<file path=ppt\slideLayouts\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D38AC31-70BF-B40C-A12A-6B6F17443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00A6763-ED76-9B0E-0BD5-A1707A591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A0FE-FAB2-4B4E-8FFB-E9A9F74A1665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5DAA613-7408-9D43-D1AD-29EA38D95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0C0226A-2525-4DDB-BA58-D93086408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FCA63-7AA4-476C-A864-578D20DE74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8128197"/>
      </p:ext>
    </p:extLst>
  </p:cSld>
  <p:clrMapOvr>
    <a:masterClrMapping/>
  </p:clrMapOvr>
</p:sldLayout>
</file>

<file path=ppt\slideLayouts\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444E7B3-5C48-9078-F4B9-364E4E31C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A0FE-FAB2-4B4E-8FFB-E9A9F74A1665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C76F8B3-0E6A-CAD9-FCD2-1F6A10FB8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714581D-EB01-B01C-8F47-AB38832B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FCA63-7AA4-476C-A864-578D20DE74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750549"/>
      </p:ext>
    </p:extLst>
  </p:cSld>
  <p:clrMapOvr>
    <a:masterClrMapping/>
  </p:clrMapOvr>
</p:sldLayout>
</file>

<file path=ppt\slideLayouts\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2A6805-0D0F-80F6-7210-EEBC482AB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C9381-728F-1BA8-9EE5-226F1E2AA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710F12F-EF07-6AB6-ACFA-E1C763E7AA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E3E16ED-DEC7-CF28-B072-463C9A6DC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A0FE-FAB2-4B4E-8FFB-E9A9F74A1665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0DA136E-CDDF-F19A-9300-DDB5DE893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CC76A4F-6F45-4D0D-EF1A-2F6631700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FCA63-7AA4-476C-A864-578D20DE74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0069355"/>
      </p:ext>
    </p:extLst>
  </p:cSld>
  <p:clrMapOvr>
    <a:masterClrMapping/>
  </p:clrMapOvr>
</p:sldLayout>
</file>

<file path=ppt\slideLayouts\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1B861CB-E17D-8DFC-0316-AD9162FEB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6C0F6EC8-0A30-77A8-58B0-8259B2EB2B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6058AFA-124E-55C9-720B-46DB178CDF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21FB702-66A5-5690-DE07-781C2D2FB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A0FE-FAB2-4B4E-8FFB-E9A9F74A1665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F5E2E3-6DC2-9D1E-7429-1177E3EDA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8AD39A8-A591-021A-7136-4A71559E6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FCA63-7AA4-476C-A864-578D20DE74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222489"/>
      </p:ext>
    </p:extLst>
  </p:cSld>
  <p:clrMapOvr>
    <a:masterClrMapping/>
  </p:clrMapOvr>
</p:sldLayout>
</file>

<file path=ppt\slideMasters\_rels\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\slideMasters\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6B2688D-F84B-BC5A-4DFC-E593421B6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509757C-63A7-F2E0-36B1-2A9DAF96E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EFBA8A5-0F55-9C40-8AD4-3A9E9ADD16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8A0FE-FAB2-4B4E-8FFB-E9A9F74A1665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6D671D2-C2EE-C059-E648-9C6D08524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D64B079-4991-F17C-11E0-351C4E98A7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FCA63-7AA4-476C-A864-578D20DE74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3474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\slides\_rels\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\slides\_rels\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\slides\_rels\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\slides\_rels\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\slides\_rels\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\slides\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 Bar"/>
          <p:cNvSpPr txBox="1"/>
          <p:nvPr/>
        </p:nvSpPr>
        <p:spPr>
          <a:xfrm>
            <a:off x="0" y="0"/>
            <a:ext cx="12192000" cy="876300"/>
          </a:xfrm>
          <a:prstGeom prst="rect">
            <a:avLst/>
          </a:prstGeom>
          <a:solidFill>
            <a:srgbClr val="2A1E15"/>
          </a:solidFill>
          <a:ln>
            <a:noFill/>
          </a:ln>
        </p:spPr>
        <p:txBody>
          <a:bodyPr wrap="square" rtlCol="0" lIns="0" rIns="0" tIns="0" bIns="0">
            <a:spAutoFit/>
          </a:bodyPr>
          <a:lstStyle/>
          <a:p>
            <a:endParaRPr lang="zh-CN" altLang="en-US"/>
          </a:p>
        </p:txBody>
      </p:sp>
      <p:sp>
        <p:nvSpPr>
          <p:cNvPr id="3" name="Product Label"/>
          <p:cNvSpPr txBox="1"/>
          <p:nvPr/>
        </p:nvSpPr>
        <p:spPr>
          <a:xfrm>
            <a:off x="609600" y="228600"/>
            <a:ext cx="4000500" cy="247650"/>
          </a:xfrm>
          <a:prstGeom prst="rect">
            <a:avLst/>
          </a:prstGeom>
          <a:noFill/>
          <a:ln>
            <a:noFill/>
          </a:ln>
        </p:spPr>
        <p:txBody>
          <a:bodyPr wrap="square" rtlCol="0" lIns="133350" rIns="133350" tIns="95250" bIns="95250">
            <a:spAutoFit/>
          </a:bodyPr>
          <a:lstStyle/>
          <a:p>
            <a:pPr algn="l">
              <a:buNone/>
            </a:pPr>
            <a:r>
              <a:rPr lang="zh-CN" altLang="en-US" sz="1600">
                <a:solidFill>
                  <a:srgbClr val="F4D6C0"/>
                </a:solidFill>
                <a:latin typeface="Aptos"/>
                <a:ea typeface="Microsoft YaHei UI"/>
              </a:rPr>
              <a:t>MornChat 企业协作空间</a:t>
            </a:r>
            <a:endParaRPr lang="zh-CN" altLang="en-US" sz="1600"/>
          </a:p>
        </p:txBody>
      </p:sp>
      <p:sp>
        <p:nvSpPr>
          <p:cNvPr id="4" name="Page Label"/>
          <p:cNvSpPr txBox="1"/>
          <p:nvPr/>
        </p:nvSpPr>
        <p:spPr>
          <a:xfrm>
            <a:off x="10096500" y="228600"/>
            <a:ext cx="13335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 lIns="133350" rIns="133350" tIns="95250" bIns="95250">
            <a:spAutoFit/>
          </a:bodyPr>
          <a:lstStyle/>
          <a:p>
            <a:pPr algn="r">
              <a:buNone/>
            </a:pPr>
            <a:r>
              <a:rPr lang="zh-CN" altLang="en-US" sz="1400">
                <a:solidFill>
                  <a:srgbClr val="F8F3EE"/>
                </a:solidFill>
                <a:latin typeface="Aptos"/>
                <a:ea typeface="Microsoft YaHei UI"/>
              </a:rPr>
              <a:t>第 1 页</a:t>
            </a:r>
            <a:endParaRPr lang="zh-CN" altLang="en-US" sz="1400"/>
          </a:p>
        </p:txBody>
      </p:sp>
      <p:sp>
        <p:nvSpPr>
          <p:cNvPr id="5" name="Slide Title"/>
          <p:cNvSpPr txBox="1"/>
          <p:nvPr/>
        </p:nvSpPr>
        <p:spPr>
          <a:xfrm>
            <a:off x="685800" y="1428750"/>
            <a:ext cx="6858000" cy="838200"/>
          </a:xfrm>
          <a:prstGeom prst="rect">
            <a:avLst/>
          </a:prstGeom>
          <a:noFill/>
          <a:ln>
            <a:noFill/>
          </a:ln>
        </p:spPr>
        <p:txBody>
          <a:bodyPr wrap="square" rtlCol="0" lIns="133350" rIns="133350" tIns="95250" bIns="95250">
            <a:spAutoFit/>
          </a:bodyPr>
          <a:lstStyle/>
          <a:p>
            <a:pPr algn="l">
              <a:buNone/>
            </a:pPr>
            <a:r>
              <a:rPr lang="zh-CN" altLang="en-US" sz="2800" b="1">
                <a:solidFill>
                  <a:srgbClr val="1B1B1B"/>
                </a:solidFill>
                <a:latin typeface="Aptos"/>
                <a:ea typeface="Microsoft YaHei UI"/>
              </a:rPr>
              <a:t>MornChat 企业协作空间</a:t>
            </a:r>
            <a:endParaRPr lang="zh-CN" altLang="en-US" sz="2800"/>
          </a:p>
        </p:txBody>
      </p:sp>
      <p:sp>
        <p:nvSpPr>
          <p:cNvPr id="6" name="Slide Subtitle"/>
          <p:cNvSpPr txBox="1"/>
          <p:nvPr/>
        </p:nvSpPr>
        <p:spPr>
          <a:xfrm>
            <a:off x="685800" y="2362200"/>
            <a:ext cx="6858000" cy="781050"/>
          </a:xfrm>
          <a:prstGeom prst="rect">
            <a:avLst/>
          </a:prstGeom>
          <a:noFill/>
          <a:ln>
            <a:noFill/>
          </a:ln>
        </p:spPr>
        <p:txBody>
          <a:bodyPr wrap="square" rtlCol="0" lIns="133350" rIns="133350" tIns="95250" bIns="95250">
            <a:spAutoFit/>
          </a:bodyPr>
          <a:lstStyle/>
          <a:p>
            <a:pPr algn="l">
              <a:buNone/>
            </a:pPr>
            <a:r>
              <a:rPr lang="zh-CN" altLang="en-US" sz="1800">
                <a:solidFill>
                  <a:srgbClr val="5F6472"/>
                </a:solidFill>
                <a:latin typeface="Aptos"/>
                <a:ea typeface="Microsoft YaHei UI"/>
              </a:rPr>
              <a:t>把企业沟通、文档、决策与 AI 协作放进同一个工作空间</a:t>
            </a:r>
            <a:endParaRPr lang="zh-CN" altLang="en-US" sz="1800"/>
          </a:p>
        </p:txBody>
      </p:sp>
      <p:sp>
        <p:nvSpPr>
          <p:cNvPr id="7" name="Bullet List"/>
          <p:cNvSpPr txBox="1"/>
          <p:nvPr/>
        </p:nvSpPr>
        <p:spPr>
          <a:xfrm>
            <a:off x="876300" y="3295650"/>
            <a:ext cx="6572250" cy="2152650"/>
          </a:xfrm>
          <a:prstGeom prst="rect">
            <a:avLst/>
          </a:prstGeom>
          <a:noFill/>
          <a:ln>
            <a:noFill/>
          </a:ln>
        </p:spPr>
        <p:txBody>
          <a:bodyPr wrap="square" rtlCol="0" lIns="0" rIns="76200" tIns="0" bIns="0">
            <a:spAutoFit/>
          </a:bodyPr>
          <a:lstStyle/>
          <a:p>
            <a:pPr algn="l">
              <a:buNone/>
            </a:pPr>
            <a:r>
              <a:rPr lang="zh-CN" altLang="en-US" sz="2100">
                <a:solidFill>
                  <a:srgbClr val="202226"/>
                </a:solidFill>
                <a:latin typeface="Aptos"/>
                <a:ea typeface="Microsoft YaHei UI"/>
              </a:rPr>
              <a:t>• 统一聊天、文件、公告与行动结论</a:t>
            </a:r>
            <a:endParaRPr lang="zh-CN" altLang="en-US" sz="2100"/>
          </a:p>
          <a:p>
            <a:pPr algn="l">
              <a:buNone/>
            </a:pPr>
            <a:r>
              <a:rPr lang="zh-CN" altLang="en-US" sz="2100">
                <a:solidFill>
                  <a:srgbClr val="202226"/>
                </a:solidFill>
                <a:latin typeface="Aptos"/>
                <a:ea typeface="Microsoft YaHei UI"/>
              </a:rPr>
              <a:t>• 适用于销售演示、提案、交付与融资沟通</a:t>
            </a:r>
            <a:endParaRPr lang="zh-CN" altLang="en-US" sz="2100"/>
          </a:p>
          <a:p>
            <a:pPr algn="l">
              <a:buNone/>
            </a:pPr>
            <a:r>
              <a:rPr lang="zh-CN" altLang="en-US" sz="2100">
                <a:solidFill>
                  <a:srgbClr val="202226"/>
                </a:solidFill>
                <a:latin typeface="Aptos"/>
                <a:ea typeface="Microsoft YaHei UI"/>
              </a:rPr>
              <a:t>• 支持中国区部署与 AI 协作流程</a:t>
            </a:r>
            <a:endParaRPr lang="zh-CN" altLang="en-US" sz="2100"/>
          </a:p>
        </p:txBody>
      </p:sp>
      <p:sp>
        <p:nvSpPr>
          <p:cNvPr id="8" name="Insight Panel"/>
          <p:cNvSpPr txBox="1"/>
          <p:nvPr/>
        </p:nvSpPr>
        <p:spPr>
          <a:xfrm>
            <a:off x="8058150" y="1543050"/>
            <a:ext cx="3276600" cy="3581400"/>
          </a:xfrm>
          <a:prstGeom prst="rect">
            <a:avLst/>
          </a:prstGeom>
          <a:solidFill>
            <a:srgbClr val="FFF8F2"/>
          </a:solidFill>
          <a:ln w="9525">
            <a:solidFill>
              <a:srgbClr val="E5CCBC"/>
            </a:solidFill>
          </a:ln>
        </p:spPr>
        <p:txBody>
          <a:bodyPr wrap="square" rtlCol="0" lIns="209550" rIns="209550" tIns="209550" bIns="209550">
            <a:spAutoFit/>
          </a:bodyPr>
          <a:lstStyle/>
          <a:p>
            <a:pPr algn="l">
              <a:buNone/>
            </a:pPr>
            <a:r>
              <a:rPr lang="zh-CN" altLang="en-US" sz="1500" b="1">
                <a:solidFill>
                  <a:srgbClr val="A35D2D"/>
                </a:solidFill>
                <a:latin typeface="Aptos"/>
                <a:ea typeface="Microsoft YaHei UI"/>
              </a:rPr>
              <a:t>本页重点</a:t>
            </a:r>
            <a:endParaRPr lang="zh-CN" altLang="en-US" sz="1500"/>
          </a:p>
          <a:p>
            <a:pPr algn="l">
              <a:buNone/>
            </a:pPr>
            <a:r>
              <a:rPr lang="zh-CN" altLang="en-US" sz="1700">
                <a:solidFill>
                  <a:srgbClr val="5A4638"/>
                </a:solidFill>
                <a:latin typeface="Aptos"/>
                <a:ea typeface="Microsoft YaHei UI"/>
              </a:rPr>
              <a:t>如需进一步完善，可继续补充图表、财务数据、客户案例与投资人定制内容。</a:t>
            </a:r>
            <a:endParaRPr lang="zh-CN" altLang="en-US" sz="1700"/>
          </a:p>
          <a:p>
            <a:pPr algn="l">
              <a:buNone/>
            </a:pPr>
            <a:r>
              <a:rPr lang="zh-CN" altLang="en-US" sz="1300">
                <a:solidFill>
                  <a:srgbClr val="7A6A5D"/>
                </a:solidFill>
                <a:latin typeface="Aptos"/>
                <a:ea typeface="Microsoft YaHei UI"/>
              </a:rPr>
              <a:t>自动生成路演稿</a:t>
            </a:r>
            <a:endParaRPr lang="zh-CN" altLang="en-US" sz="1300"/>
          </a:p>
        </p:txBody>
      </p:sp>
      <p:sp>
        <p:nvSpPr>
          <p:cNvPr id="9" name="Footer"/>
          <p:cNvSpPr txBox="1"/>
          <p:nvPr/>
        </p:nvSpPr>
        <p:spPr>
          <a:xfrm>
            <a:off x="685800" y="6096000"/>
            <a:ext cx="106680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 lIns="0" rIns="0" tIns="0" bIns="0">
            <a:spAutoFit/>
          </a:bodyPr>
          <a:lstStyle/>
          <a:p>
            <a:pPr algn="l">
              <a:buNone/>
            </a:pPr>
            <a:r>
              <a:rPr lang="zh-CN" altLang="en-US" sz="1100">
                <a:solidFill>
                  <a:srgbClr val="766C63"/>
                </a:solidFill>
                <a:latin typeface="Aptos"/>
                <a:ea typeface="Microsoft YaHei UI"/>
              </a:rPr>
              <a:t>自动生成路演稿 · 生成时间 2026/4/13 21:12:53</a:t>
            </a:r>
            <a:endParaRPr lang="zh-CN" altLang="en-US" sz="1100"/>
          </a:p>
        </p:txBody>
      </p:sp>
    </p:spTree>
  </p:cSld>
  <p:clrMapOvr>
    <a:masterClrMapping/>
  </p:clrMapOvr>
</p:sld>
</file>

<file path=ppt\slides\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 Bar"/>
          <p:cNvSpPr txBox="1"/>
          <p:nvPr/>
        </p:nvSpPr>
        <p:spPr>
          <a:xfrm>
            <a:off x="0" y="0"/>
            <a:ext cx="12192000" cy="876300"/>
          </a:xfrm>
          <a:prstGeom prst="rect">
            <a:avLst/>
          </a:prstGeom>
          <a:solidFill>
            <a:srgbClr val="2A1E15"/>
          </a:solidFill>
          <a:ln>
            <a:noFill/>
          </a:ln>
        </p:spPr>
        <p:txBody>
          <a:bodyPr wrap="square" rtlCol="0" lIns="0" rIns="0" tIns="0" bIns="0">
            <a:spAutoFit/>
          </a:bodyPr>
          <a:lstStyle/>
          <a:p>
            <a:endParaRPr lang="zh-CN" altLang="en-US"/>
          </a:p>
        </p:txBody>
      </p:sp>
      <p:sp>
        <p:nvSpPr>
          <p:cNvPr id="3" name="Product Label"/>
          <p:cNvSpPr txBox="1"/>
          <p:nvPr/>
        </p:nvSpPr>
        <p:spPr>
          <a:xfrm>
            <a:off x="609600" y="228600"/>
            <a:ext cx="4000500" cy="247650"/>
          </a:xfrm>
          <a:prstGeom prst="rect">
            <a:avLst/>
          </a:prstGeom>
          <a:noFill/>
          <a:ln>
            <a:noFill/>
          </a:ln>
        </p:spPr>
        <p:txBody>
          <a:bodyPr wrap="square" rtlCol="0" lIns="133350" rIns="133350" tIns="95250" bIns="95250">
            <a:spAutoFit/>
          </a:bodyPr>
          <a:lstStyle/>
          <a:p>
            <a:pPr algn="l">
              <a:buNone/>
            </a:pPr>
            <a:r>
              <a:rPr lang="zh-CN" altLang="en-US" sz="1600">
                <a:solidFill>
                  <a:srgbClr val="F4D6C0"/>
                </a:solidFill>
                <a:latin typeface="Aptos"/>
                <a:ea typeface="Microsoft YaHei UI"/>
              </a:rPr>
              <a:t>MornChat 企业协作空间</a:t>
            </a:r>
            <a:endParaRPr lang="zh-CN" altLang="en-US" sz="1600"/>
          </a:p>
        </p:txBody>
      </p:sp>
      <p:sp>
        <p:nvSpPr>
          <p:cNvPr id="4" name="Page Label"/>
          <p:cNvSpPr txBox="1"/>
          <p:nvPr/>
        </p:nvSpPr>
        <p:spPr>
          <a:xfrm>
            <a:off x="10096500" y="228600"/>
            <a:ext cx="13335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 lIns="133350" rIns="133350" tIns="95250" bIns="95250">
            <a:spAutoFit/>
          </a:bodyPr>
          <a:lstStyle/>
          <a:p>
            <a:pPr algn="r">
              <a:buNone/>
            </a:pPr>
            <a:r>
              <a:rPr lang="zh-CN" altLang="en-US" sz="1400">
                <a:solidFill>
                  <a:srgbClr val="F8F3EE"/>
                </a:solidFill>
                <a:latin typeface="Aptos"/>
                <a:ea typeface="Microsoft YaHei UI"/>
              </a:rPr>
              <a:t>第 2 页</a:t>
            </a:r>
            <a:endParaRPr lang="zh-CN" altLang="en-US" sz="1400"/>
          </a:p>
        </p:txBody>
      </p:sp>
      <p:sp>
        <p:nvSpPr>
          <p:cNvPr id="5" name="Slide Title"/>
          <p:cNvSpPr txBox="1"/>
          <p:nvPr/>
        </p:nvSpPr>
        <p:spPr>
          <a:xfrm>
            <a:off x="685800" y="1428750"/>
            <a:ext cx="6858000" cy="838200"/>
          </a:xfrm>
          <a:prstGeom prst="rect">
            <a:avLst/>
          </a:prstGeom>
          <a:noFill/>
          <a:ln>
            <a:noFill/>
          </a:ln>
        </p:spPr>
        <p:txBody>
          <a:bodyPr wrap="square" rtlCol="0" lIns="133350" rIns="133350" tIns="95250" bIns="95250">
            <a:spAutoFit/>
          </a:bodyPr>
          <a:lstStyle/>
          <a:p>
            <a:pPr algn="l">
              <a:buNone/>
            </a:pPr>
            <a:r>
              <a:rPr lang="zh-CN" altLang="en-US" sz="3000" b="1">
                <a:solidFill>
                  <a:srgbClr val="1B1B1B"/>
                </a:solidFill>
                <a:latin typeface="Aptos"/>
                <a:ea typeface="Microsoft YaHei UI"/>
              </a:rPr>
              <a:t>客户痛点</a:t>
            </a:r>
            <a:endParaRPr lang="zh-CN" altLang="en-US" sz="3000"/>
          </a:p>
        </p:txBody>
      </p:sp>
      <p:sp>
        <p:nvSpPr>
          <p:cNvPr id="6" name="Slide Subtitle"/>
          <p:cNvSpPr txBox="1"/>
          <p:nvPr/>
        </p:nvSpPr>
        <p:spPr>
          <a:xfrm>
            <a:off x="685800" y="2362200"/>
            <a:ext cx="6858000" cy="781050"/>
          </a:xfrm>
          <a:prstGeom prst="rect">
            <a:avLst/>
          </a:prstGeom>
          <a:noFill/>
          <a:ln>
            <a:noFill/>
          </a:ln>
        </p:spPr>
        <p:txBody>
          <a:bodyPr wrap="square" rtlCol="0" lIns="133350" rIns="133350" tIns="95250" bIns="95250">
            <a:spAutoFit/>
          </a:bodyPr>
          <a:lstStyle/>
          <a:p>
            <a:pPr algn="l">
              <a:buNone/>
            </a:pPr>
            <a:r>
              <a:rPr lang="zh-CN" altLang="en-US" sz="1800">
                <a:solidFill>
                  <a:srgbClr val="5F6472"/>
                </a:solidFill>
                <a:latin typeface="Aptos"/>
                <a:ea typeface="Microsoft YaHei UI"/>
              </a:rPr>
              <a:t>企业协作工具分散，导致信息割裂、执行失焦和沉淀不足</a:t>
            </a:r>
            <a:endParaRPr lang="zh-CN" altLang="en-US" sz="1800"/>
          </a:p>
        </p:txBody>
      </p:sp>
      <p:sp>
        <p:nvSpPr>
          <p:cNvPr id="7" name="Bullet List"/>
          <p:cNvSpPr txBox="1"/>
          <p:nvPr/>
        </p:nvSpPr>
        <p:spPr>
          <a:xfrm>
            <a:off x="876300" y="3295650"/>
            <a:ext cx="6572250" cy="2152650"/>
          </a:xfrm>
          <a:prstGeom prst="rect">
            <a:avLst/>
          </a:prstGeom>
          <a:noFill/>
          <a:ln>
            <a:noFill/>
          </a:ln>
        </p:spPr>
        <p:txBody>
          <a:bodyPr wrap="square" rtlCol="0" lIns="0" rIns="76200" tIns="0" bIns="0">
            <a:spAutoFit/>
          </a:bodyPr>
          <a:lstStyle/>
          <a:p>
            <a:pPr algn="l">
              <a:buNone/>
            </a:pPr>
            <a:r>
              <a:rPr lang="zh-CN" altLang="en-US" sz="2100">
                <a:solidFill>
                  <a:srgbClr val="202226"/>
                </a:solidFill>
                <a:latin typeface="Aptos"/>
                <a:ea typeface="Microsoft YaHei UI"/>
              </a:rPr>
              <a:t>• 消息、文件和公告分散在多个工具中</a:t>
            </a:r>
            <a:endParaRPr lang="zh-CN" altLang="en-US" sz="2100"/>
          </a:p>
          <a:p>
            <a:pPr algn="l">
              <a:buNone/>
            </a:pPr>
            <a:r>
              <a:rPr lang="zh-CN" altLang="en-US" sz="2100">
                <a:solidFill>
                  <a:srgbClr val="202226"/>
                </a:solidFill>
                <a:latin typeface="Aptos"/>
                <a:ea typeface="Microsoft YaHei UI"/>
              </a:rPr>
              <a:t>• 团队难以快速回看上下文与决策过程</a:t>
            </a:r>
            <a:endParaRPr lang="zh-CN" altLang="en-US" sz="2100"/>
          </a:p>
          <a:p>
            <a:pPr algn="l">
              <a:buNone/>
            </a:pPr>
            <a:r>
              <a:rPr lang="zh-CN" altLang="en-US" sz="2100">
                <a:solidFill>
                  <a:srgbClr val="202226"/>
                </a:solidFill>
                <a:latin typeface="Aptos"/>
                <a:ea typeface="Microsoft YaHei UI"/>
              </a:rPr>
              <a:t>• 跨部门推进时缺少统一的协作与留痕空间</a:t>
            </a:r>
            <a:endParaRPr lang="zh-CN" altLang="en-US" sz="2100"/>
          </a:p>
        </p:txBody>
      </p:sp>
      <p:sp>
        <p:nvSpPr>
          <p:cNvPr id="8" name="Insight Panel"/>
          <p:cNvSpPr txBox="1"/>
          <p:nvPr/>
        </p:nvSpPr>
        <p:spPr>
          <a:xfrm>
            <a:off x="8058150" y="1543050"/>
            <a:ext cx="3276600" cy="3581400"/>
          </a:xfrm>
          <a:prstGeom prst="rect">
            <a:avLst/>
          </a:prstGeom>
          <a:solidFill>
            <a:srgbClr val="FFF8F2"/>
          </a:solidFill>
          <a:ln w="9525">
            <a:solidFill>
              <a:srgbClr val="E5CCBC"/>
            </a:solidFill>
          </a:ln>
        </p:spPr>
        <p:txBody>
          <a:bodyPr wrap="square" rtlCol="0" lIns="209550" rIns="209550" tIns="209550" bIns="209550">
            <a:spAutoFit/>
          </a:bodyPr>
          <a:lstStyle/>
          <a:p>
            <a:pPr algn="l">
              <a:buNone/>
            </a:pPr>
            <a:r>
              <a:rPr lang="zh-CN" altLang="en-US" sz="1500" b="1">
                <a:solidFill>
                  <a:srgbClr val="A35D2D"/>
                </a:solidFill>
                <a:latin typeface="Aptos"/>
                <a:ea typeface="Microsoft YaHei UI"/>
              </a:rPr>
              <a:t>本页重点</a:t>
            </a:r>
            <a:endParaRPr lang="zh-CN" altLang="en-US" sz="1500"/>
          </a:p>
          <a:p>
            <a:pPr algn="l">
              <a:buNone/>
            </a:pPr>
            <a:r>
              <a:rPr lang="zh-CN" altLang="en-US" sz="1700">
                <a:solidFill>
                  <a:srgbClr val="5A4638"/>
                </a:solidFill>
                <a:latin typeface="Aptos"/>
                <a:ea typeface="Microsoft YaHei UI"/>
              </a:rPr>
              <a:t>消息、文件和公告分散在多个工具中；团队难以快速回看上下文与决策过程</a:t>
            </a:r>
            <a:endParaRPr lang="zh-CN" altLang="en-US" sz="1700"/>
          </a:p>
          <a:p>
            <a:pPr algn="l">
              <a:buNone/>
            </a:pPr>
            <a:r>
              <a:rPr lang="zh-CN" altLang="en-US" sz="1300">
                <a:solidFill>
                  <a:srgbClr val="7A6A5D"/>
                </a:solidFill>
                <a:latin typeface="Aptos"/>
                <a:ea typeface="Microsoft YaHei UI"/>
              </a:rPr>
              <a:t>自动生成路演稿</a:t>
            </a:r>
            <a:endParaRPr lang="zh-CN" altLang="en-US" sz="1300"/>
          </a:p>
        </p:txBody>
      </p:sp>
      <p:sp>
        <p:nvSpPr>
          <p:cNvPr id="9" name="Footer"/>
          <p:cNvSpPr txBox="1"/>
          <p:nvPr/>
        </p:nvSpPr>
        <p:spPr>
          <a:xfrm>
            <a:off x="685800" y="6096000"/>
            <a:ext cx="106680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 lIns="0" rIns="0" tIns="0" bIns="0">
            <a:spAutoFit/>
          </a:bodyPr>
          <a:lstStyle/>
          <a:p>
            <a:pPr algn="l">
              <a:buNone/>
            </a:pPr>
            <a:r>
              <a:rPr lang="zh-CN" altLang="en-US" sz="1100">
                <a:solidFill>
                  <a:srgbClr val="766C63"/>
                </a:solidFill>
                <a:latin typeface="Aptos"/>
                <a:ea typeface="Microsoft YaHei UI"/>
              </a:rPr>
              <a:t>自动生成路演稿 · 生成时间 2026/4/13 21:12:53</a:t>
            </a:r>
            <a:endParaRPr lang="zh-CN" altLang="en-US" sz="1100"/>
          </a:p>
        </p:txBody>
      </p:sp>
    </p:spTree>
  </p:cSld>
  <p:clrMapOvr>
    <a:masterClrMapping/>
  </p:clrMapOvr>
</p:sld>
</file>

<file path=ppt\slides\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 Bar"/>
          <p:cNvSpPr txBox="1"/>
          <p:nvPr/>
        </p:nvSpPr>
        <p:spPr>
          <a:xfrm>
            <a:off x="0" y="0"/>
            <a:ext cx="12192000" cy="876300"/>
          </a:xfrm>
          <a:prstGeom prst="rect">
            <a:avLst/>
          </a:prstGeom>
          <a:solidFill>
            <a:srgbClr val="2A1E15"/>
          </a:solidFill>
          <a:ln>
            <a:noFill/>
          </a:ln>
        </p:spPr>
        <p:txBody>
          <a:bodyPr wrap="square" rtlCol="0" lIns="0" rIns="0" tIns="0" bIns="0">
            <a:spAutoFit/>
          </a:bodyPr>
          <a:lstStyle/>
          <a:p>
            <a:endParaRPr lang="zh-CN" altLang="en-US"/>
          </a:p>
        </p:txBody>
      </p:sp>
      <p:sp>
        <p:nvSpPr>
          <p:cNvPr id="3" name="Product Label"/>
          <p:cNvSpPr txBox="1"/>
          <p:nvPr/>
        </p:nvSpPr>
        <p:spPr>
          <a:xfrm>
            <a:off x="609600" y="228600"/>
            <a:ext cx="4000500" cy="247650"/>
          </a:xfrm>
          <a:prstGeom prst="rect">
            <a:avLst/>
          </a:prstGeom>
          <a:noFill/>
          <a:ln>
            <a:noFill/>
          </a:ln>
        </p:spPr>
        <p:txBody>
          <a:bodyPr wrap="square" rtlCol="0" lIns="133350" rIns="133350" tIns="95250" bIns="95250">
            <a:spAutoFit/>
          </a:bodyPr>
          <a:lstStyle/>
          <a:p>
            <a:pPr algn="l">
              <a:buNone/>
            </a:pPr>
            <a:r>
              <a:rPr lang="zh-CN" altLang="en-US" sz="1600">
                <a:solidFill>
                  <a:srgbClr val="F4D6C0"/>
                </a:solidFill>
                <a:latin typeface="Aptos"/>
                <a:ea typeface="Microsoft YaHei UI"/>
              </a:rPr>
              <a:t>MornChat 企业协作空间</a:t>
            </a:r>
            <a:endParaRPr lang="zh-CN" altLang="en-US" sz="1600"/>
          </a:p>
        </p:txBody>
      </p:sp>
      <p:sp>
        <p:nvSpPr>
          <p:cNvPr id="4" name="Page Label"/>
          <p:cNvSpPr txBox="1"/>
          <p:nvPr/>
        </p:nvSpPr>
        <p:spPr>
          <a:xfrm>
            <a:off x="10096500" y="228600"/>
            <a:ext cx="13335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 lIns="133350" rIns="133350" tIns="95250" bIns="95250">
            <a:spAutoFit/>
          </a:bodyPr>
          <a:lstStyle/>
          <a:p>
            <a:pPr algn="r">
              <a:buNone/>
            </a:pPr>
            <a:r>
              <a:rPr lang="zh-CN" altLang="en-US" sz="1400">
                <a:solidFill>
                  <a:srgbClr val="F8F3EE"/>
                </a:solidFill>
                <a:latin typeface="Aptos"/>
                <a:ea typeface="Microsoft YaHei UI"/>
              </a:rPr>
              <a:t>第 3 页</a:t>
            </a:r>
            <a:endParaRPr lang="zh-CN" altLang="en-US" sz="1400"/>
          </a:p>
        </p:txBody>
      </p:sp>
      <p:sp>
        <p:nvSpPr>
          <p:cNvPr id="5" name="Slide Title"/>
          <p:cNvSpPr txBox="1"/>
          <p:nvPr/>
        </p:nvSpPr>
        <p:spPr>
          <a:xfrm>
            <a:off x="685800" y="1428750"/>
            <a:ext cx="6858000" cy="838200"/>
          </a:xfrm>
          <a:prstGeom prst="rect">
            <a:avLst/>
          </a:prstGeom>
          <a:noFill/>
          <a:ln>
            <a:noFill/>
          </a:ln>
        </p:spPr>
        <p:txBody>
          <a:bodyPr wrap="square" rtlCol="0" lIns="133350" rIns="133350" tIns="95250" bIns="95250">
            <a:spAutoFit/>
          </a:bodyPr>
          <a:lstStyle/>
          <a:p>
            <a:pPr algn="l">
              <a:buNone/>
            </a:pPr>
            <a:r>
              <a:rPr lang="zh-CN" altLang="en-US" sz="3000" b="1">
                <a:solidFill>
                  <a:srgbClr val="1B1B1B"/>
                </a:solidFill>
                <a:latin typeface="Aptos"/>
                <a:ea typeface="Microsoft YaHei UI"/>
              </a:rPr>
              <a:t>产品能力</a:t>
            </a:r>
            <a:endParaRPr lang="zh-CN" altLang="en-US" sz="3000"/>
          </a:p>
        </p:txBody>
      </p:sp>
      <p:sp>
        <p:nvSpPr>
          <p:cNvPr id="6" name="Slide Subtitle"/>
          <p:cNvSpPr txBox="1"/>
          <p:nvPr/>
        </p:nvSpPr>
        <p:spPr>
          <a:xfrm>
            <a:off x="685800" y="2362200"/>
            <a:ext cx="6858000" cy="781050"/>
          </a:xfrm>
          <a:prstGeom prst="rect">
            <a:avLst/>
          </a:prstGeom>
          <a:noFill/>
          <a:ln>
            <a:noFill/>
          </a:ln>
        </p:spPr>
        <p:txBody>
          <a:bodyPr wrap="square" rtlCol="0" lIns="133350" rIns="133350" tIns="95250" bIns="95250">
            <a:spAutoFit/>
          </a:bodyPr>
          <a:lstStyle/>
          <a:p>
            <a:pPr algn="l">
              <a:buNone/>
            </a:pPr>
            <a:r>
              <a:rPr lang="zh-CN" altLang="en-US" sz="1800">
                <a:solidFill>
                  <a:srgbClr val="5F6472"/>
                </a:solidFill>
                <a:latin typeface="Aptos"/>
                <a:ea typeface="Microsoft YaHei UI"/>
              </a:rPr>
              <a:t>用统一工作空间提升团队执行效率与信息透明度</a:t>
            </a:r>
            <a:endParaRPr lang="zh-CN" altLang="en-US" sz="1800"/>
          </a:p>
        </p:txBody>
      </p:sp>
      <p:sp>
        <p:nvSpPr>
          <p:cNvPr id="7" name="Bullet List"/>
          <p:cNvSpPr txBox="1"/>
          <p:nvPr/>
        </p:nvSpPr>
        <p:spPr>
          <a:xfrm>
            <a:off x="876300" y="3295650"/>
            <a:ext cx="6572250" cy="2152650"/>
          </a:xfrm>
          <a:prstGeom prst="rect">
            <a:avLst/>
          </a:prstGeom>
          <a:noFill/>
          <a:ln>
            <a:noFill/>
          </a:ln>
        </p:spPr>
        <p:txBody>
          <a:bodyPr wrap="square" rtlCol="0" lIns="0" rIns="76200" tIns="0" bIns="0">
            <a:spAutoFit/>
          </a:bodyPr>
          <a:lstStyle/>
          <a:p>
            <a:pPr algn="l">
              <a:buNone/>
            </a:pPr>
            <a:r>
              <a:rPr lang="zh-CN" altLang="en-US" sz="2100">
                <a:solidFill>
                  <a:srgbClr val="202226"/>
                </a:solidFill>
                <a:latin typeface="Aptos"/>
                <a:ea typeface="Microsoft YaHei UI"/>
              </a:rPr>
              <a:t>• 统一频道、私聊、线程与文档协作</a:t>
            </a:r>
            <a:endParaRPr lang="zh-CN" altLang="en-US" sz="2100"/>
          </a:p>
          <a:p>
            <a:pPr algn="l">
              <a:buNone/>
            </a:pPr>
            <a:r>
              <a:rPr lang="zh-CN" altLang="en-US" sz="2100">
                <a:solidFill>
                  <a:srgbClr val="202226"/>
                </a:solidFill>
                <a:latin typeface="Aptos"/>
                <a:ea typeface="Microsoft YaHei UI"/>
              </a:rPr>
              <a:t>• 消息、文件与知识内容可快速检索</a:t>
            </a:r>
            <a:endParaRPr lang="zh-CN" altLang="en-US" sz="2100"/>
          </a:p>
          <a:p>
            <a:pPr algn="l">
              <a:buNone/>
            </a:pPr>
            <a:r>
              <a:rPr lang="zh-CN" altLang="en-US" sz="2100">
                <a:solidFill>
                  <a:srgbClr val="202226"/>
                </a:solidFill>
                <a:latin typeface="Aptos"/>
                <a:ea typeface="Microsoft YaHei UI"/>
              </a:rPr>
              <a:t>• AI 自动沉淀长讨论摘要与行动项</a:t>
            </a:r>
            <a:endParaRPr lang="zh-CN" altLang="en-US" sz="2100"/>
          </a:p>
        </p:txBody>
      </p:sp>
      <p:sp>
        <p:nvSpPr>
          <p:cNvPr id="8" name="Insight Panel"/>
          <p:cNvSpPr txBox="1"/>
          <p:nvPr/>
        </p:nvSpPr>
        <p:spPr>
          <a:xfrm>
            <a:off x="8058150" y="1543050"/>
            <a:ext cx="3276600" cy="3581400"/>
          </a:xfrm>
          <a:prstGeom prst="rect">
            <a:avLst/>
          </a:prstGeom>
          <a:solidFill>
            <a:srgbClr val="FFF8F2"/>
          </a:solidFill>
          <a:ln w="9525">
            <a:solidFill>
              <a:srgbClr val="E5CCBC"/>
            </a:solidFill>
          </a:ln>
        </p:spPr>
        <p:txBody>
          <a:bodyPr wrap="square" rtlCol="0" lIns="209550" rIns="209550" tIns="209550" bIns="209550">
            <a:spAutoFit/>
          </a:bodyPr>
          <a:lstStyle/>
          <a:p>
            <a:pPr algn="l">
              <a:buNone/>
            </a:pPr>
            <a:r>
              <a:rPr lang="zh-CN" altLang="en-US" sz="1500" b="1">
                <a:solidFill>
                  <a:srgbClr val="A35D2D"/>
                </a:solidFill>
                <a:latin typeface="Aptos"/>
                <a:ea typeface="Microsoft YaHei UI"/>
              </a:rPr>
              <a:t>本页重点</a:t>
            </a:r>
            <a:endParaRPr lang="zh-CN" altLang="en-US" sz="1500"/>
          </a:p>
          <a:p>
            <a:pPr algn="l">
              <a:buNone/>
            </a:pPr>
            <a:r>
              <a:rPr lang="zh-CN" altLang="en-US" sz="1700">
                <a:solidFill>
                  <a:srgbClr val="5A4638"/>
                </a:solidFill>
                <a:latin typeface="Aptos"/>
                <a:ea typeface="Microsoft YaHei UI"/>
              </a:rPr>
              <a:t>统一频道、私聊、线程与文档协作；消息、文件与知识内容可快速检索</a:t>
            </a:r>
            <a:endParaRPr lang="zh-CN" altLang="en-US" sz="1700"/>
          </a:p>
          <a:p>
            <a:pPr algn="l">
              <a:buNone/>
            </a:pPr>
            <a:r>
              <a:rPr lang="zh-CN" altLang="en-US" sz="1300">
                <a:solidFill>
                  <a:srgbClr val="7A6A5D"/>
                </a:solidFill>
                <a:latin typeface="Aptos"/>
                <a:ea typeface="Microsoft YaHei UI"/>
              </a:rPr>
              <a:t>自动生成路演稿</a:t>
            </a:r>
            <a:endParaRPr lang="zh-CN" altLang="en-US" sz="1300"/>
          </a:p>
        </p:txBody>
      </p:sp>
      <p:sp>
        <p:nvSpPr>
          <p:cNvPr id="9" name="Footer"/>
          <p:cNvSpPr txBox="1"/>
          <p:nvPr/>
        </p:nvSpPr>
        <p:spPr>
          <a:xfrm>
            <a:off x="685800" y="6096000"/>
            <a:ext cx="106680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 lIns="0" rIns="0" tIns="0" bIns="0">
            <a:spAutoFit/>
          </a:bodyPr>
          <a:lstStyle/>
          <a:p>
            <a:pPr algn="l">
              <a:buNone/>
            </a:pPr>
            <a:r>
              <a:rPr lang="zh-CN" altLang="en-US" sz="1100">
                <a:solidFill>
                  <a:srgbClr val="766C63"/>
                </a:solidFill>
                <a:latin typeface="Aptos"/>
                <a:ea typeface="Microsoft YaHei UI"/>
              </a:rPr>
              <a:t>自动生成路演稿 · 生成时间 2026/4/13 21:12:53</a:t>
            </a:r>
            <a:endParaRPr lang="zh-CN" altLang="en-US" sz="1100"/>
          </a:p>
        </p:txBody>
      </p:sp>
    </p:spTree>
  </p:cSld>
  <p:clrMapOvr>
    <a:masterClrMapping/>
  </p:clrMapOvr>
</p:sld>
</file>

<file path=ppt\slides\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 Bar"/>
          <p:cNvSpPr txBox="1"/>
          <p:nvPr/>
        </p:nvSpPr>
        <p:spPr>
          <a:xfrm>
            <a:off x="0" y="0"/>
            <a:ext cx="12192000" cy="876300"/>
          </a:xfrm>
          <a:prstGeom prst="rect">
            <a:avLst/>
          </a:prstGeom>
          <a:solidFill>
            <a:srgbClr val="2A1E15"/>
          </a:solidFill>
          <a:ln>
            <a:noFill/>
          </a:ln>
        </p:spPr>
        <p:txBody>
          <a:bodyPr wrap="square" rtlCol="0" lIns="0" rIns="0" tIns="0" bIns="0">
            <a:spAutoFit/>
          </a:bodyPr>
          <a:lstStyle/>
          <a:p>
            <a:endParaRPr lang="zh-CN" altLang="en-US"/>
          </a:p>
        </p:txBody>
      </p:sp>
      <p:sp>
        <p:nvSpPr>
          <p:cNvPr id="3" name="Product Label"/>
          <p:cNvSpPr txBox="1"/>
          <p:nvPr/>
        </p:nvSpPr>
        <p:spPr>
          <a:xfrm>
            <a:off x="609600" y="228600"/>
            <a:ext cx="4000500" cy="247650"/>
          </a:xfrm>
          <a:prstGeom prst="rect">
            <a:avLst/>
          </a:prstGeom>
          <a:noFill/>
          <a:ln>
            <a:noFill/>
          </a:ln>
        </p:spPr>
        <p:txBody>
          <a:bodyPr wrap="square" rtlCol="0" lIns="133350" rIns="133350" tIns="95250" bIns="95250">
            <a:spAutoFit/>
          </a:bodyPr>
          <a:lstStyle/>
          <a:p>
            <a:pPr algn="l">
              <a:buNone/>
            </a:pPr>
            <a:r>
              <a:rPr lang="zh-CN" altLang="en-US" sz="1600">
                <a:solidFill>
                  <a:srgbClr val="F4D6C0"/>
                </a:solidFill>
                <a:latin typeface="Aptos"/>
                <a:ea typeface="Microsoft YaHei UI"/>
              </a:rPr>
              <a:t>MornChat 企业协作空间</a:t>
            </a:r>
            <a:endParaRPr lang="zh-CN" altLang="en-US" sz="1600"/>
          </a:p>
        </p:txBody>
      </p:sp>
      <p:sp>
        <p:nvSpPr>
          <p:cNvPr id="4" name="Page Label"/>
          <p:cNvSpPr txBox="1"/>
          <p:nvPr/>
        </p:nvSpPr>
        <p:spPr>
          <a:xfrm>
            <a:off x="10096500" y="228600"/>
            <a:ext cx="13335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 lIns="133350" rIns="133350" tIns="95250" bIns="95250">
            <a:spAutoFit/>
          </a:bodyPr>
          <a:lstStyle/>
          <a:p>
            <a:pPr algn="r">
              <a:buNone/>
            </a:pPr>
            <a:r>
              <a:rPr lang="zh-CN" altLang="en-US" sz="1400">
                <a:solidFill>
                  <a:srgbClr val="F8F3EE"/>
                </a:solidFill>
                <a:latin typeface="Aptos"/>
                <a:ea typeface="Microsoft YaHei UI"/>
              </a:rPr>
              <a:t>第 4 页</a:t>
            </a:r>
            <a:endParaRPr lang="zh-CN" altLang="en-US" sz="1400"/>
          </a:p>
        </p:txBody>
      </p:sp>
      <p:sp>
        <p:nvSpPr>
          <p:cNvPr id="5" name="Slide Title"/>
          <p:cNvSpPr txBox="1"/>
          <p:nvPr/>
        </p:nvSpPr>
        <p:spPr>
          <a:xfrm>
            <a:off x="685800" y="1428750"/>
            <a:ext cx="6858000" cy="838200"/>
          </a:xfrm>
          <a:prstGeom prst="rect">
            <a:avLst/>
          </a:prstGeom>
          <a:noFill/>
          <a:ln>
            <a:noFill/>
          </a:ln>
        </p:spPr>
        <p:txBody>
          <a:bodyPr wrap="square" rtlCol="0" lIns="133350" rIns="133350" tIns="95250" bIns="95250">
            <a:spAutoFit/>
          </a:bodyPr>
          <a:lstStyle/>
          <a:p>
            <a:pPr algn="l">
              <a:buNone/>
            </a:pPr>
            <a:r>
              <a:rPr lang="zh-CN" altLang="en-US" sz="3000" b="1">
                <a:solidFill>
                  <a:srgbClr val="1B1B1B"/>
                </a:solidFill>
                <a:latin typeface="Aptos"/>
                <a:ea typeface="Microsoft YaHei UI"/>
              </a:rPr>
              <a:t>市场机会</a:t>
            </a:r>
            <a:endParaRPr lang="zh-CN" altLang="en-US" sz="3000"/>
          </a:p>
        </p:txBody>
      </p:sp>
      <p:sp>
        <p:nvSpPr>
          <p:cNvPr id="6" name="Slide Subtitle"/>
          <p:cNvSpPr txBox="1"/>
          <p:nvPr/>
        </p:nvSpPr>
        <p:spPr>
          <a:xfrm>
            <a:off x="685800" y="2362200"/>
            <a:ext cx="6858000" cy="781050"/>
          </a:xfrm>
          <a:prstGeom prst="rect">
            <a:avLst/>
          </a:prstGeom>
          <a:noFill/>
          <a:ln>
            <a:noFill/>
          </a:ln>
        </p:spPr>
        <p:txBody>
          <a:bodyPr wrap="square" rtlCol="0" lIns="133350" rIns="133350" tIns="95250" bIns="95250">
            <a:spAutoFit/>
          </a:bodyPr>
          <a:lstStyle/>
          <a:p>
            <a:pPr algn="l">
              <a:buNone/>
            </a:pPr>
            <a:r>
              <a:rPr lang="zh-CN" altLang="en-US" sz="1800">
                <a:solidFill>
                  <a:srgbClr val="5F6472"/>
                </a:solidFill>
                <a:latin typeface="Aptos"/>
                <a:ea typeface="Microsoft YaHei UI"/>
              </a:rPr>
              <a:t>企业客户正在从单点聊天工具转向更完整的协作工作台</a:t>
            </a:r>
            <a:endParaRPr lang="zh-CN" altLang="en-US" sz="1800"/>
          </a:p>
        </p:txBody>
      </p:sp>
      <p:sp>
        <p:nvSpPr>
          <p:cNvPr id="7" name="Bullet List"/>
          <p:cNvSpPr txBox="1"/>
          <p:nvPr/>
        </p:nvSpPr>
        <p:spPr>
          <a:xfrm>
            <a:off x="876300" y="3295650"/>
            <a:ext cx="6572250" cy="2152650"/>
          </a:xfrm>
          <a:prstGeom prst="rect">
            <a:avLst/>
          </a:prstGeom>
          <a:noFill/>
          <a:ln>
            <a:noFill/>
          </a:ln>
        </p:spPr>
        <p:txBody>
          <a:bodyPr wrap="square" rtlCol="0" lIns="0" rIns="76200" tIns="0" bIns="0">
            <a:spAutoFit/>
          </a:bodyPr>
          <a:lstStyle/>
          <a:p>
            <a:pPr algn="l">
              <a:buNone/>
            </a:pPr>
            <a:r>
              <a:rPr lang="zh-CN" altLang="en-US" sz="2100">
                <a:solidFill>
                  <a:srgbClr val="202226"/>
                </a:solidFill>
                <a:latin typeface="Aptos"/>
                <a:ea typeface="Microsoft YaHei UI"/>
              </a:rPr>
              <a:t>• 客户关注效率、掌控力与数据沉淀</a:t>
            </a:r>
            <a:endParaRPr lang="zh-CN" altLang="en-US" sz="2100"/>
          </a:p>
          <a:p>
            <a:pPr algn="l">
              <a:buNone/>
            </a:pPr>
            <a:r>
              <a:rPr lang="zh-CN" altLang="en-US" sz="2100">
                <a:solidFill>
                  <a:srgbClr val="202226"/>
                </a:solidFill>
                <a:latin typeface="Aptos"/>
                <a:ea typeface="Microsoft YaHei UI"/>
              </a:rPr>
              <a:t>• AI 原生协作正在成为新的采购基线</a:t>
            </a:r>
            <a:endParaRPr lang="zh-CN" altLang="en-US" sz="2100"/>
          </a:p>
          <a:p>
            <a:pPr algn="l">
              <a:buNone/>
            </a:pPr>
            <a:r>
              <a:rPr lang="zh-CN" altLang="en-US" sz="2100">
                <a:solidFill>
                  <a:srgbClr val="202226"/>
                </a:solidFill>
                <a:latin typeface="Aptos"/>
                <a:ea typeface="Microsoft YaHei UI"/>
              </a:rPr>
              <a:t>• 统一工作空间更利于后续扩展与复用</a:t>
            </a:r>
            <a:endParaRPr lang="zh-CN" altLang="en-US" sz="2100"/>
          </a:p>
        </p:txBody>
      </p:sp>
      <p:sp>
        <p:nvSpPr>
          <p:cNvPr id="8" name="Insight Panel"/>
          <p:cNvSpPr txBox="1"/>
          <p:nvPr/>
        </p:nvSpPr>
        <p:spPr>
          <a:xfrm>
            <a:off x="8058150" y="1543050"/>
            <a:ext cx="3276600" cy="3581400"/>
          </a:xfrm>
          <a:prstGeom prst="rect">
            <a:avLst/>
          </a:prstGeom>
          <a:solidFill>
            <a:srgbClr val="FFF8F2"/>
          </a:solidFill>
          <a:ln w="9525">
            <a:solidFill>
              <a:srgbClr val="E5CCBC"/>
            </a:solidFill>
          </a:ln>
        </p:spPr>
        <p:txBody>
          <a:bodyPr wrap="square" rtlCol="0" lIns="209550" rIns="209550" tIns="209550" bIns="209550">
            <a:spAutoFit/>
          </a:bodyPr>
          <a:lstStyle/>
          <a:p>
            <a:pPr algn="l">
              <a:buNone/>
            </a:pPr>
            <a:r>
              <a:rPr lang="zh-CN" altLang="en-US" sz="1500" b="1">
                <a:solidFill>
                  <a:srgbClr val="A35D2D"/>
                </a:solidFill>
                <a:latin typeface="Aptos"/>
                <a:ea typeface="Microsoft YaHei UI"/>
              </a:rPr>
              <a:t>本页重点</a:t>
            </a:r>
            <a:endParaRPr lang="zh-CN" altLang="en-US" sz="1500"/>
          </a:p>
          <a:p>
            <a:pPr algn="l">
              <a:buNone/>
            </a:pPr>
            <a:r>
              <a:rPr lang="zh-CN" altLang="en-US" sz="1700">
                <a:solidFill>
                  <a:srgbClr val="5A4638"/>
                </a:solidFill>
                <a:latin typeface="Aptos"/>
                <a:ea typeface="Microsoft YaHei UI"/>
              </a:rPr>
              <a:t>客户关注效率、掌控力与数据沉淀；AI 原生协作正在成为新的采购基线</a:t>
            </a:r>
            <a:endParaRPr lang="zh-CN" altLang="en-US" sz="1700"/>
          </a:p>
          <a:p>
            <a:pPr algn="l">
              <a:buNone/>
            </a:pPr>
            <a:r>
              <a:rPr lang="zh-CN" altLang="en-US" sz="1300">
                <a:solidFill>
                  <a:srgbClr val="7A6A5D"/>
                </a:solidFill>
                <a:latin typeface="Aptos"/>
                <a:ea typeface="Microsoft YaHei UI"/>
              </a:rPr>
              <a:t>自动生成路演稿</a:t>
            </a:r>
            <a:endParaRPr lang="zh-CN" altLang="en-US" sz="1300"/>
          </a:p>
        </p:txBody>
      </p:sp>
      <p:sp>
        <p:nvSpPr>
          <p:cNvPr id="9" name="Footer"/>
          <p:cNvSpPr txBox="1"/>
          <p:nvPr/>
        </p:nvSpPr>
        <p:spPr>
          <a:xfrm>
            <a:off x="685800" y="6096000"/>
            <a:ext cx="106680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 lIns="0" rIns="0" tIns="0" bIns="0">
            <a:spAutoFit/>
          </a:bodyPr>
          <a:lstStyle/>
          <a:p>
            <a:pPr algn="l">
              <a:buNone/>
            </a:pPr>
            <a:r>
              <a:rPr lang="zh-CN" altLang="en-US" sz="1100">
                <a:solidFill>
                  <a:srgbClr val="766C63"/>
                </a:solidFill>
                <a:latin typeface="Aptos"/>
                <a:ea typeface="Microsoft YaHei UI"/>
              </a:rPr>
              <a:t>自动生成路演稿 · 生成时间 2026/4/13 21:12:53</a:t>
            </a:r>
            <a:endParaRPr lang="zh-CN" altLang="en-US" sz="1100"/>
          </a:p>
        </p:txBody>
      </p:sp>
    </p:spTree>
  </p:cSld>
  <p:clrMapOvr>
    <a:masterClrMapping/>
  </p:clrMapOvr>
</p:sld>
</file>

<file path=ppt\slides\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 Bar"/>
          <p:cNvSpPr txBox="1"/>
          <p:nvPr/>
        </p:nvSpPr>
        <p:spPr>
          <a:xfrm>
            <a:off x="0" y="0"/>
            <a:ext cx="12192000" cy="876300"/>
          </a:xfrm>
          <a:prstGeom prst="rect">
            <a:avLst/>
          </a:prstGeom>
          <a:solidFill>
            <a:srgbClr val="2A1E15"/>
          </a:solidFill>
          <a:ln>
            <a:noFill/>
          </a:ln>
        </p:spPr>
        <p:txBody>
          <a:bodyPr wrap="square" rtlCol="0" lIns="0" rIns="0" tIns="0" bIns="0">
            <a:spAutoFit/>
          </a:bodyPr>
          <a:lstStyle/>
          <a:p>
            <a:endParaRPr lang="zh-CN" altLang="en-US"/>
          </a:p>
        </p:txBody>
      </p:sp>
      <p:sp>
        <p:nvSpPr>
          <p:cNvPr id="3" name="Product Label"/>
          <p:cNvSpPr txBox="1"/>
          <p:nvPr/>
        </p:nvSpPr>
        <p:spPr>
          <a:xfrm>
            <a:off x="609600" y="228600"/>
            <a:ext cx="4000500" cy="247650"/>
          </a:xfrm>
          <a:prstGeom prst="rect">
            <a:avLst/>
          </a:prstGeom>
          <a:noFill/>
          <a:ln>
            <a:noFill/>
          </a:ln>
        </p:spPr>
        <p:txBody>
          <a:bodyPr wrap="square" rtlCol="0" lIns="133350" rIns="133350" tIns="95250" bIns="95250">
            <a:spAutoFit/>
          </a:bodyPr>
          <a:lstStyle/>
          <a:p>
            <a:pPr algn="l">
              <a:buNone/>
            </a:pPr>
            <a:r>
              <a:rPr lang="zh-CN" altLang="en-US" sz="1600">
                <a:solidFill>
                  <a:srgbClr val="F4D6C0"/>
                </a:solidFill>
                <a:latin typeface="Aptos"/>
                <a:ea typeface="Microsoft YaHei UI"/>
              </a:rPr>
              <a:t>MornChat 企业协作空间</a:t>
            </a:r>
            <a:endParaRPr lang="zh-CN" altLang="en-US" sz="1600"/>
          </a:p>
        </p:txBody>
      </p:sp>
      <p:sp>
        <p:nvSpPr>
          <p:cNvPr id="4" name="Page Label"/>
          <p:cNvSpPr txBox="1"/>
          <p:nvPr/>
        </p:nvSpPr>
        <p:spPr>
          <a:xfrm>
            <a:off x="10096500" y="228600"/>
            <a:ext cx="13335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 lIns="133350" rIns="133350" tIns="95250" bIns="95250">
            <a:spAutoFit/>
          </a:bodyPr>
          <a:lstStyle/>
          <a:p>
            <a:pPr algn="r">
              <a:buNone/>
            </a:pPr>
            <a:r>
              <a:rPr lang="zh-CN" altLang="en-US" sz="1400">
                <a:solidFill>
                  <a:srgbClr val="F8F3EE"/>
                </a:solidFill>
                <a:latin typeface="Aptos"/>
                <a:ea typeface="Microsoft YaHei UI"/>
              </a:rPr>
              <a:t>第 5 页</a:t>
            </a:r>
            <a:endParaRPr lang="zh-CN" altLang="en-US" sz="1400"/>
          </a:p>
        </p:txBody>
      </p:sp>
      <p:sp>
        <p:nvSpPr>
          <p:cNvPr id="5" name="Slide Title"/>
          <p:cNvSpPr txBox="1"/>
          <p:nvPr/>
        </p:nvSpPr>
        <p:spPr>
          <a:xfrm>
            <a:off x="685800" y="1428750"/>
            <a:ext cx="6858000" cy="838200"/>
          </a:xfrm>
          <a:prstGeom prst="rect">
            <a:avLst/>
          </a:prstGeom>
          <a:noFill/>
          <a:ln>
            <a:noFill/>
          </a:ln>
        </p:spPr>
        <p:txBody>
          <a:bodyPr wrap="square" rtlCol="0" lIns="133350" rIns="133350" tIns="95250" bIns="95250">
            <a:spAutoFit/>
          </a:bodyPr>
          <a:lstStyle/>
          <a:p>
            <a:pPr algn="l">
              <a:buNone/>
            </a:pPr>
            <a:r>
              <a:rPr lang="zh-CN" altLang="en-US" sz="3000" b="1">
                <a:solidFill>
                  <a:srgbClr val="1B1B1B"/>
                </a:solidFill>
                <a:latin typeface="Aptos"/>
                <a:ea typeface="Microsoft YaHei UI"/>
              </a:rPr>
              <a:t>融资重点</a:t>
            </a:r>
            <a:endParaRPr lang="zh-CN" altLang="en-US" sz="3000"/>
          </a:p>
        </p:txBody>
      </p:sp>
      <p:sp>
        <p:nvSpPr>
          <p:cNvPr id="6" name="Slide Subtitle"/>
          <p:cNvSpPr txBox="1"/>
          <p:nvPr/>
        </p:nvSpPr>
        <p:spPr>
          <a:xfrm>
            <a:off x="685800" y="2362200"/>
            <a:ext cx="6858000" cy="781050"/>
          </a:xfrm>
          <a:prstGeom prst="rect">
            <a:avLst/>
          </a:prstGeom>
          <a:noFill/>
          <a:ln>
            <a:noFill/>
          </a:ln>
        </p:spPr>
        <p:txBody>
          <a:bodyPr wrap="square" rtlCol="0" lIns="133350" rIns="133350" tIns="95250" bIns="95250">
            <a:spAutoFit/>
          </a:bodyPr>
          <a:lstStyle/>
          <a:p>
            <a:pPr algn="l">
              <a:buNone/>
            </a:pPr>
            <a:r>
              <a:rPr lang="zh-CN" altLang="en-US" sz="1800">
                <a:solidFill>
                  <a:srgbClr val="5F6472"/>
                </a:solidFill>
                <a:latin typeface="Aptos"/>
                <a:ea typeface="Microsoft YaHei UI"/>
              </a:rPr>
              <a:t>用资金继续验证市场匹配并加速规模化复制</a:t>
            </a:r>
            <a:endParaRPr lang="zh-CN" altLang="en-US" sz="1800"/>
          </a:p>
        </p:txBody>
      </p:sp>
      <p:sp>
        <p:nvSpPr>
          <p:cNvPr id="7" name="Bullet List"/>
          <p:cNvSpPr txBox="1"/>
          <p:nvPr/>
        </p:nvSpPr>
        <p:spPr>
          <a:xfrm>
            <a:off x="876300" y="3295650"/>
            <a:ext cx="6572250" cy="2152650"/>
          </a:xfrm>
          <a:prstGeom prst="rect">
            <a:avLst/>
          </a:prstGeom>
          <a:noFill/>
          <a:ln>
            <a:noFill/>
          </a:ln>
        </p:spPr>
        <p:txBody>
          <a:bodyPr wrap="square" rtlCol="0" lIns="0" rIns="76200" tIns="0" bIns="0">
            <a:spAutoFit/>
          </a:bodyPr>
          <a:lstStyle/>
          <a:p>
            <a:pPr algn="l">
              <a:buNone/>
            </a:pPr>
            <a:r>
              <a:rPr lang="zh-CN" altLang="en-US" sz="2100">
                <a:solidFill>
                  <a:srgbClr val="202226"/>
                </a:solidFill>
                <a:latin typeface="Aptos"/>
                <a:ea typeface="Microsoft YaHei UI"/>
              </a:rPr>
              <a:t>• 继续投入产品与 AI 能力建设</a:t>
            </a:r>
            <a:endParaRPr lang="zh-CN" altLang="en-US" sz="2100"/>
          </a:p>
          <a:p>
            <a:pPr algn="l">
              <a:buNone/>
            </a:pPr>
            <a:r>
              <a:rPr lang="zh-CN" altLang="en-US" sz="2100">
                <a:solidFill>
                  <a:srgbClr val="202226"/>
                </a:solidFill>
                <a:latin typeface="Aptos"/>
                <a:ea typeface="Microsoft YaHei UI"/>
              </a:rPr>
              <a:t>• 扩大销售、试点和渠道合作</a:t>
            </a:r>
            <a:endParaRPr lang="zh-CN" altLang="en-US" sz="2100"/>
          </a:p>
          <a:p>
            <a:pPr algn="l">
              <a:buNone/>
            </a:pPr>
            <a:r>
              <a:rPr lang="zh-CN" altLang="en-US" sz="2100">
                <a:solidFill>
                  <a:srgbClr val="202226"/>
                </a:solidFill>
                <a:latin typeface="Aptos"/>
                <a:ea typeface="Microsoft YaHei UI"/>
              </a:rPr>
              <a:t>• 沉淀面向行业场景的标准化模板</a:t>
            </a:r>
            <a:endParaRPr lang="zh-CN" altLang="en-US" sz="2100"/>
          </a:p>
        </p:txBody>
      </p:sp>
      <p:sp>
        <p:nvSpPr>
          <p:cNvPr id="8" name="Insight Panel"/>
          <p:cNvSpPr txBox="1"/>
          <p:nvPr/>
        </p:nvSpPr>
        <p:spPr>
          <a:xfrm>
            <a:off x="8058150" y="1543050"/>
            <a:ext cx="3276600" cy="3581400"/>
          </a:xfrm>
          <a:prstGeom prst="rect">
            <a:avLst/>
          </a:prstGeom>
          <a:solidFill>
            <a:srgbClr val="FFF8F2"/>
          </a:solidFill>
          <a:ln w="9525">
            <a:solidFill>
              <a:srgbClr val="E5CCBC"/>
            </a:solidFill>
          </a:ln>
        </p:spPr>
        <p:txBody>
          <a:bodyPr wrap="square" rtlCol="0" lIns="209550" rIns="209550" tIns="209550" bIns="209550">
            <a:spAutoFit/>
          </a:bodyPr>
          <a:lstStyle/>
          <a:p>
            <a:pPr algn="l">
              <a:buNone/>
            </a:pPr>
            <a:r>
              <a:rPr lang="zh-CN" altLang="en-US" sz="1500" b="1">
                <a:solidFill>
                  <a:srgbClr val="A35D2D"/>
                </a:solidFill>
                <a:latin typeface="Aptos"/>
                <a:ea typeface="Microsoft YaHei UI"/>
              </a:rPr>
              <a:t>本页重点</a:t>
            </a:r>
            <a:endParaRPr lang="zh-CN" altLang="en-US" sz="1500"/>
          </a:p>
          <a:p>
            <a:pPr algn="l">
              <a:buNone/>
            </a:pPr>
            <a:r>
              <a:rPr lang="zh-CN" altLang="en-US" sz="1700">
                <a:solidFill>
                  <a:srgbClr val="5A4638"/>
                </a:solidFill>
                <a:latin typeface="Aptos"/>
                <a:ea typeface="Microsoft YaHei UI"/>
              </a:rPr>
              <a:t>继续投入产品与 AI 能力建设；扩大销售、试点和渠道合作</a:t>
            </a:r>
            <a:endParaRPr lang="zh-CN" altLang="en-US" sz="1700"/>
          </a:p>
          <a:p>
            <a:pPr algn="l">
              <a:buNone/>
            </a:pPr>
            <a:r>
              <a:rPr lang="zh-CN" altLang="en-US" sz="1300">
                <a:solidFill>
                  <a:srgbClr val="7A6A5D"/>
                </a:solidFill>
                <a:latin typeface="Aptos"/>
                <a:ea typeface="Microsoft YaHei UI"/>
              </a:rPr>
              <a:t>自动生成路演稿</a:t>
            </a:r>
            <a:endParaRPr lang="zh-CN" altLang="en-US" sz="1300"/>
          </a:p>
        </p:txBody>
      </p:sp>
      <p:sp>
        <p:nvSpPr>
          <p:cNvPr id="9" name="Footer"/>
          <p:cNvSpPr txBox="1"/>
          <p:nvPr/>
        </p:nvSpPr>
        <p:spPr>
          <a:xfrm>
            <a:off x="685800" y="6096000"/>
            <a:ext cx="106680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 lIns="0" rIns="0" tIns="0" bIns="0">
            <a:spAutoFit/>
          </a:bodyPr>
          <a:lstStyle/>
          <a:p>
            <a:pPr algn="l">
              <a:buNone/>
            </a:pPr>
            <a:r>
              <a:rPr lang="zh-CN" altLang="en-US" sz="1100">
                <a:solidFill>
                  <a:srgbClr val="766C63"/>
                </a:solidFill>
                <a:latin typeface="Aptos"/>
                <a:ea typeface="Microsoft YaHei UI"/>
              </a:rPr>
              <a:t>自动生成路演稿 · 生成时间 2026/4/13 21:12:53</a:t>
            </a:r>
            <a:endParaRPr lang="zh-CN" altLang="en-US" sz="1100"/>
          </a:p>
        </p:txBody>
      </p:sp>
    </p:spTree>
  </p:cSld>
  <p:clrMapOvr>
    <a:masterClrMapping/>
  </p:clrMapOvr>
</p:sld>
</file>

<file path=ppt\tableStyles.xml><?xml version="1.0" encoding="utf-8"?>
<a:tblStyleLst xmlns:a="http://schemas.openxmlformats.org/drawingml/2006/main" def="{5C22544A-7EE6-4342-B048-85BDC9FD1C3A}"/>
</file>

<file path=ppt\theme\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\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88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